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0"/>
  </p:notesMasterIdLst>
  <p:handoutMasterIdLst>
    <p:handoutMasterId r:id="rId11"/>
  </p:handoutMasterIdLst>
  <p:sldIdLst>
    <p:sldId id="257" r:id="rId3"/>
    <p:sldId id="277" r:id="rId4"/>
    <p:sldId id="278" r:id="rId5"/>
    <p:sldId id="279" r:id="rId6"/>
    <p:sldId id="280" r:id="rId7"/>
    <p:sldId id="267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62" d="100"/>
          <a:sy n="62" d="100"/>
        </p:scale>
        <p:origin x="-1500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E9A5B-65AC-47FB-B6DE-C7E25D89640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2D748-260F-4D16-935B-C61E7FD5C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23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ACDCD-B63C-4FEF-BC5F-D193542BCEC4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FD3F1-D614-4CE0-81D4-6151A8B5F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2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7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80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814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557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405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75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258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6435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39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631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97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499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222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814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2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3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0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2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17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3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096C-E76D-429D-A955-38A78184475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7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266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llamo ________________ Clase 601</a:t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fecha es el 28  de  </a:t>
            </a:r>
            <a:r>
              <a:rPr lang="en-US" sz="3600" dirty="0" err="1" smtClean="0">
                <a:solidFill>
                  <a:srgbClr val="00B0F0"/>
                </a:solidFill>
              </a:rPr>
              <a:t>febrero</a:t>
            </a:r>
            <a:r>
              <a:rPr lang="en-US" sz="3600" dirty="0" smtClean="0">
                <a:solidFill>
                  <a:srgbClr val="00B0F0"/>
                </a:solidFill>
              </a:rPr>
              <a:t> del 2018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53: </a:t>
            </a:r>
            <a:r>
              <a:rPr lang="es-ES_tradnl" dirty="0" smtClean="0"/>
              <a:t>¿Como continuamos el repaso para el examen del VIERNES?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L.O.- to </a:t>
            </a:r>
            <a:r>
              <a:rPr lang="es-ES_tradnl" i="1" dirty="0" err="1" smtClean="0">
                <a:solidFill>
                  <a:srgbClr val="7030A0"/>
                </a:solidFill>
              </a:rPr>
              <a:t>finish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review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for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unit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exam</a:t>
            </a:r>
            <a:endParaRPr lang="es-ES_tradnl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 </a:t>
            </a:r>
            <a:r>
              <a:rPr lang="es-ES_tradnl" b="1" dirty="0" smtClean="0">
                <a:solidFill>
                  <a:srgbClr val="00B050"/>
                </a:solidFill>
              </a:rPr>
              <a:t> </a:t>
            </a:r>
            <a:r>
              <a:rPr lang="es-ES_tradnl" b="1" dirty="0" err="1" smtClean="0"/>
              <a:t>Read</a:t>
            </a:r>
            <a:r>
              <a:rPr lang="es-ES_tradnl" b="1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following</a:t>
            </a:r>
            <a:r>
              <a:rPr lang="es-ES_tradnl" dirty="0" smtClean="0"/>
              <a:t>; then COPY and complete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comprehension</a:t>
            </a:r>
            <a:r>
              <a:rPr lang="es-ES_tradnl" dirty="0" smtClean="0"/>
              <a:t> </a:t>
            </a:r>
            <a:r>
              <a:rPr lang="es-ES_tradnl" dirty="0" err="1" smtClean="0"/>
              <a:t>sentences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</a:t>
            </a:r>
            <a:r>
              <a:rPr lang="es-ES_tradnl" i="1" dirty="0" smtClean="0">
                <a:solidFill>
                  <a:srgbClr val="002060"/>
                </a:solidFill>
              </a:rPr>
              <a:t>En las ciudades grandes hay muchos edificios altos. Hay también mucho trafico. Las ciudades son grandes. No son pequeñas.</a:t>
            </a:r>
            <a:endParaRPr lang="es-ES_tradnl" dirty="0" smtClean="0">
              <a:solidFill>
                <a:srgbClr val="002060"/>
              </a:solidFill>
            </a:endParaRP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Las ciudades son ________					a. zonas rurales		b. zonas urbanas</a:t>
            </a: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Cuando hay mucho trafico hay _______			a. muchos carros		b. muchos garajes</a:t>
            </a:r>
          </a:p>
          <a:p>
            <a:pPr marL="0" indent="0">
              <a:buClr>
                <a:srgbClr val="008000"/>
              </a:buClr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9976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7" t="16337" r="32415" b="15833"/>
          <a:stretch/>
        </p:blipFill>
        <p:spPr bwMode="auto">
          <a:xfrm>
            <a:off x="228600" y="655638"/>
            <a:ext cx="8325134" cy="620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2956" y="572869"/>
            <a:ext cx="89410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I- </a:t>
            </a:r>
            <a:r>
              <a:rPr lang="en-US" sz="3600" b="1" dirty="0" smtClean="0">
                <a:solidFill>
                  <a:prstClr val="black"/>
                </a:solidFill>
              </a:rPr>
              <a:t>Rewrite each sentence in the Plural form</a:t>
            </a:r>
            <a:endParaRPr lang="en-US" sz="3600" b="1" dirty="0">
              <a:solidFill>
                <a:srgbClr val="00800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-122238"/>
            <a:ext cx="8229600" cy="88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en-US" b="1" dirty="0" err="1" smtClean="0">
                <a:solidFill>
                  <a:srgbClr val="FF0000"/>
                </a:solidFill>
              </a:rPr>
              <a:t>Practica</a:t>
            </a:r>
            <a:endParaRPr lang="en-US" alt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002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1066800"/>
            <a:ext cx="9144000" cy="5867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smtClean="0"/>
              <a:t>¿Cuántos hermanos tienes?              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a. </a:t>
            </a:r>
            <a:r>
              <a:rPr lang="es-ES_tradnl" sz="2800" smtClean="0"/>
              <a:t>Si, cuantos tienes.	</a:t>
            </a:r>
            <a:r>
              <a:rPr lang="es-ES_tradnl" sz="2800" smtClean="0">
                <a:solidFill>
                  <a:srgbClr val="0070C0"/>
                </a:solidFill>
              </a:rPr>
              <a:t>b.</a:t>
            </a:r>
            <a:r>
              <a:rPr lang="es-ES_tradnl" sz="2800" smtClean="0"/>
              <a:t> Tengo dos	    </a:t>
            </a:r>
            <a:r>
              <a:rPr lang="es-ES_tradnl" sz="2800" smtClean="0">
                <a:solidFill>
                  <a:srgbClr val="0070C0"/>
                </a:solidFill>
              </a:rPr>
              <a:t>c.</a:t>
            </a:r>
            <a:r>
              <a:rPr lang="es-ES_tradnl" sz="2800" smtClean="0"/>
              <a:t> Tienes dos 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smtClean="0"/>
              <a:t>¿Cuántos nietos tienen los abuelos?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a. </a:t>
            </a:r>
            <a:r>
              <a:rPr lang="es-ES_tradnl" sz="2800" smtClean="0"/>
              <a:t>Tienen dos	</a:t>
            </a:r>
            <a:r>
              <a:rPr lang="es-ES_tradnl" sz="2800" smtClean="0">
                <a:solidFill>
                  <a:srgbClr val="0070C0"/>
                </a:solidFill>
              </a:rPr>
              <a:t>b. </a:t>
            </a:r>
            <a:r>
              <a:rPr lang="es-ES_tradnl" sz="2800" smtClean="0"/>
              <a:t>Tenemos dos	</a:t>
            </a:r>
            <a:r>
              <a:rPr lang="es-ES_tradnl" sz="2800" smtClean="0">
                <a:solidFill>
                  <a:srgbClr val="0070C0"/>
                </a:solidFill>
              </a:rPr>
              <a:t>c. </a:t>
            </a:r>
            <a:r>
              <a:rPr lang="es-ES_tradnl" sz="2800" smtClean="0"/>
              <a:t>Tienes dos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smtClean="0"/>
              <a:t>¿Tienen ustedes una mascota?           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a. </a:t>
            </a:r>
            <a:r>
              <a:rPr lang="es-ES_tradnl" sz="2800" smtClean="0"/>
              <a:t>Si, tienen una mascota.                  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b. </a:t>
            </a:r>
            <a:r>
              <a:rPr lang="es-ES_tradnl" sz="2800" smtClean="0"/>
              <a:t>Si tenemos un perrito.                    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c. </a:t>
            </a:r>
            <a:r>
              <a:rPr lang="es-ES_tradnl" sz="2800" smtClean="0"/>
              <a:t>Si, tengo un gato.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smtClean="0"/>
              <a:t>¿Qué tiene tu primo? </a:t>
            </a:r>
          </a:p>
          <a:p>
            <a:pPr marL="0" indent="0">
              <a:buClr>
                <a:srgbClr val="0070C0"/>
              </a:buClr>
              <a:buFont typeface="Arial" panose="020B0604020202020204" pitchFamily="34" charset="0"/>
              <a:buNone/>
            </a:pPr>
            <a:r>
              <a:rPr lang="es-ES_tradnl" sz="2800" smtClean="0"/>
              <a:t>      .</a:t>
            </a:r>
            <a:r>
              <a:rPr lang="es-ES_tradnl" sz="2800" smtClean="0">
                <a:solidFill>
                  <a:srgbClr val="0070C0"/>
                </a:solidFill>
              </a:rPr>
              <a:t>a. </a:t>
            </a:r>
            <a:r>
              <a:rPr lang="es-ES_tradnl" sz="2800" smtClean="0"/>
              <a:t>Si, tengo un primo. </a:t>
            </a:r>
          </a:p>
          <a:p>
            <a:pPr marL="0" indent="0">
              <a:buClr>
                <a:srgbClr val="0070C0"/>
              </a:buClr>
              <a:buFont typeface="Arial" panose="020B0604020202020204" pitchFamily="34" charset="0"/>
              <a:buNone/>
            </a:pPr>
            <a:r>
              <a:rPr lang="es-ES_tradnl" sz="2800" smtClean="0">
                <a:solidFill>
                  <a:srgbClr val="0070C0"/>
                </a:solidFill>
              </a:rPr>
              <a:t>      </a:t>
            </a:r>
            <a:r>
              <a:rPr lang="es-ES_tradnl" sz="2800" smtClean="0"/>
              <a:t>.</a:t>
            </a:r>
            <a:r>
              <a:rPr lang="es-ES_tradnl" sz="2800" smtClean="0">
                <a:solidFill>
                  <a:srgbClr val="0070C0"/>
                </a:solidFill>
              </a:rPr>
              <a:t>b. </a:t>
            </a:r>
            <a:r>
              <a:rPr lang="es-ES_tradnl" sz="2800" smtClean="0"/>
              <a:t>Tienes un primo.                                                                </a:t>
            </a:r>
          </a:p>
          <a:p>
            <a:pPr marL="0" indent="0">
              <a:buClr>
                <a:srgbClr val="0070C0"/>
              </a:buClr>
              <a:buFont typeface="Arial" panose="020B0604020202020204" pitchFamily="34" charset="0"/>
              <a:buNone/>
            </a:pPr>
            <a:r>
              <a:rPr lang="es-ES_tradnl" sz="2800" smtClean="0"/>
              <a:t>     .</a:t>
            </a:r>
            <a:r>
              <a:rPr lang="es-ES_tradnl" sz="2800" smtClean="0">
                <a:solidFill>
                  <a:srgbClr val="0070C0"/>
                </a:solidFill>
              </a:rPr>
              <a:t>c. </a:t>
            </a:r>
            <a:r>
              <a:rPr lang="es-ES_tradnl" sz="2800" smtClean="0"/>
              <a:t>Tiene un carro nuevo.</a:t>
            </a:r>
            <a:endParaRPr lang="es-ES_tradnl" sz="2800" dirty="0"/>
          </a:p>
        </p:txBody>
      </p:sp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228600" y="65782"/>
            <a:ext cx="8991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Aft>
                <a:spcPct val="0"/>
              </a:spcAft>
            </a:pPr>
            <a:endParaRPr lang="es-ES_tradnl" altLang="en-US" sz="32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II-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response:</a:t>
            </a:r>
            <a:endParaRPr lang="es-ES_tradnl" altLang="en-US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299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4" t="23728" r="20259" b="18221"/>
          <a:stretch/>
        </p:blipFill>
        <p:spPr bwMode="auto">
          <a:xfrm>
            <a:off x="0" y="1447800"/>
            <a:ext cx="91440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268069"/>
            <a:ext cx="8991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smtClean="0"/>
              <a:t>Copy and choose the correct completion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598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6" t="27481" r="31811" b="19084"/>
          <a:stretch/>
        </p:blipFill>
        <p:spPr bwMode="auto">
          <a:xfrm>
            <a:off x="0" y="1143000"/>
            <a:ext cx="9144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533400"/>
            <a:ext cx="8839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IV-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291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348912" y="40215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6279312" y="2120861"/>
            <a:ext cx="833842" cy="356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604334" y="3418684"/>
            <a:ext cx="634666" cy="4675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V="1">
            <a:off x="3789948" y="1776252"/>
            <a:ext cx="313322" cy="11522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2438400" y="3352800"/>
            <a:ext cx="59055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9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1066800" y="2571690"/>
            <a:ext cx="520615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11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7470"/>
            <a:ext cx="1676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 flipV="1">
            <a:off x="1625770" y="2797114"/>
            <a:ext cx="596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55" name="Text Box 39"/>
          <p:cNvSpPr txBox="1">
            <a:spLocks noChangeArrowheads="1"/>
          </p:cNvSpPr>
          <p:nvPr/>
        </p:nvSpPr>
        <p:spPr bwMode="auto">
          <a:xfrm>
            <a:off x="3962400" y="3581400"/>
            <a:ext cx="6096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>
                <a:solidFill>
                  <a:srgbClr val="CC0066"/>
                </a:solidFill>
                <a:latin typeface="Comic Sans MS" pitchFamily="66" charset="0"/>
              </a:rPr>
              <a:t>8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457200" y="3429000"/>
            <a:ext cx="5334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10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22746" y="321664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Label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furniture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in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rooms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 flipV="1">
            <a:off x="2743200" y="37929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 flipH="1" flipV="1">
            <a:off x="990600" y="3809997"/>
            <a:ext cx="635170" cy="35245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5" name="Line 12"/>
          <p:cNvSpPr>
            <a:spLocks noChangeShapeType="1"/>
          </p:cNvSpPr>
          <p:nvPr/>
        </p:nvSpPr>
        <p:spPr bwMode="auto">
          <a:xfrm flipV="1">
            <a:off x="5537534" y="4191000"/>
            <a:ext cx="170146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6" name="Line 38"/>
          <p:cNvSpPr>
            <a:spLocks noChangeShapeType="1"/>
          </p:cNvSpPr>
          <p:nvPr/>
        </p:nvSpPr>
        <p:spPr bwMode="auto">
          <a:xfrm flipH="1" flipV="1">
            <a:off x="1625770" y="1981200"/>
            <a:ext cx="660230" cy="31981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7" name="Text Box 31"/>
          <p:cNvSpPr txBox="1">
            <a:spLocks noChangeArrowheads="1"/>
          </p:cNvSpPr>
          <p:nvPr/>
        </p:nvSpPr>
        <p:spPr bwMode="auto">
          <a:xfrm>
            <a:off x="1066800" y="1733490"/>
            <a:ext cx="51435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12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 flipH="1">
            <a:off x="2286000" y="5154863"/>
            <a:ext cx="2438400" cy="255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41" name="Text Box 31"/>
          <p:cNvSpPr txBox="1">
            <a:spLocks noChangeArrowheads="1"/>
          </p:cNvSpPr>
          <p:nvPr/>
        </p:nvSpPr>
        <p:spPr bwMode="auto">
          <a:xfrm>
            <a:off x="6477000" y="6153090"/>
            <a:ext cx="17526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5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42" name="Text Box 31"/>
          <p:cNvSpPr txBox="1">
            <a:spLocks noChangeArrowheads="1"/>
          </p:cNvSpPr>
          <p:nvPr/>
        </p:nvSpPr>
        <p:spPr bwMode="auto">
          <a:xfrm>
            <a:off x="4572000" y="6229290"/>
            <a:ext cx="17526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6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cxnSp>
        <p:nvCxnSpPr>
          <p:cNvPr id="3" name="Elbow Connector 2"/>
          <p:cNvCxnSpPr/>
          <p:nvPr/>
        </p:nvCxnSpPr>
        <p:spPr>
          <a:xfrm rot="16200000" flipH="1">
            <a:off x="4128078" y="2508830"/>
            <a:ext cx="4031092" cy="3295647"/>
          </a:xfrm>
          <a:prstGeom prst="bentConnector3">
            <a:avLst>
              <a:gd name="adj1" fmla="val -31283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9" name="Straight Arrow Connector 9218"/>
          <p:cNvCxnSpPr/>
          <p:nvPr/>
        </p:nvCxnSpPr>
        <p:spPr>
          <a:xfrm flipH="1">
            <a:off x="4305300" y="6078192"/>
            <a:ext cx="348614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5" name="Straight Arrow Connector 9224"/>
          <p:cNvCxnSpPr/>
          <p:nvPr/>
        </p:nvCxnSpPr>
        <p:spPr>
          <a:xfrm flipV="1">
            <a:off x="247650" y="2352386"/>
            <a:ext cx="0" cy="375435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4" name="Straight Arrow Connector 9233"/>
          <p:cNvCxnSpPr/>
          <p:nvPr/>
        </p:nvCxnSpPr>
        <p:spPr>
          <a:xfrm flipV="1">
            <a:off x="247650" y="2299079"/>
            <a:ext cx="1276350" cy="60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 Box 26"/>
          <p:cNvSpPr txBox="1">
            <a:spLocks noChangeArrowheads="1"/>
          </p:cNvSpPr>
          <p:nvPr/>
        </p:nvSpPr>
        <p:spPr bwMode="auto">
          <a:xfrm>
            <a:off x="3810000" y="1371600"/>
            <a:ext cx="6858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1.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76" name="Text Box 28"/>
          <p:cNvSpPr txBox="1">
            <a:spLocks noChangeArrowheads="1"/>
          </p:cNvSpPr>
          <p:nvPr/>
        </p:nvSpPr>
        <p:spPr bwMode="auto">
          <a:xfrm>
            <a:off x="7162801" y="1905000"/>
            <a:ext cx="628648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2.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77" name="Text Box 28"/>
          <p:cNvSpPr txBox="1">
            <a:spLocks noChangeArrowheads="1"/>
          </p:cNvSpPr>
          <p:nvPr/>
        </p:nvSpPr>
        <p:spPr bwMode="auto">
          <a:xfrm>
            <a:off x="7239000" y="3181290"/>
            <a:ext cx="673099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3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H="1" flipV="1">
            <a:off x="3505200" y="4362510"/>
            <a:ext cx="876300" cy="17156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419100" y="4419600"/>
            <a:ext cx="3086101" cy="16585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 Box 31"/>
          <p:cNvSpPr txBox="1">
            <a:spLocks noChangeArrowheads="1"/>
          </p:cNvSpPr>
          <p:nvPr/>
        </p:nvSpPr>
        <p:spPr bwMode="auto">
          <a:xfrm>
            <a:off x="7315200" y="3962400"/>
            <a:ext cx="5334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4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87" name="Line 38"/>
          <p:cNvSpPr>
            <a:spLocks noChangeShapeType="1"/>
          </p:cNvSpPr>
          <p:nvPr/>
        </p:nvSpPr>
        <p:spPr bwMode="auto">
          <a:xfrm>
            <a:off x="6248399" y="5504208"/>
            <a:ext cx="673267" cy="6679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8" name="Line 38"/>
          <p:cNvSpPr>
            <a:spLocks noChangeShapeType="1"/>
          </p:cNvSpPr>
          <p:nvPr/>
        </p:nvSpPr>
        <p:spPr bwMode="auto">
          <a:xfrm flipH="1">
            <a:off x="5410200" y="5638799"/>
            <a:ext cx="533400" cy="59179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9" name="Text Box 31"/>
          <p:cNvSpPr txBox="1">
            <a:spLocks noChangeArrowheads="1"/>
          </p:cNvSpPr>
          <p:nvPr/>
        </p:nvSpPr>
        <p:spPr bwMode="auto">
          <a:xfrm>
            <a:off x="1752600" y="5238689"/>
            <a:ext cx="482434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7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9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2: REPASO CUMULATIVO PT. 2</a:t>
            </a:r>
          </a:p>
          <a:p>
            <a:r>
              <a:rPr lang="en-US" dirty="0" smtClean="0"/>
              <a:t>MAKE SURE YOUR PLANNER IS UP TO DATE FOR YOUR EXTRA CREDIT QUESTION!!</a:t>
            </a:r>
          </a:p>
          <a:p>
            <a:r>
              <a:rPr lang="en-US" dirty="0" smtClean="0"/>
              <a:t>Study for exam: cap. 2 on FRIDAY!!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House/home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Adjectives</a:t>
            </a:r>
          </a:p>
          <a:p>
            <a:pPr lvl="1"/>
            <a:r>
              <a:rPr lang="en-US" dirty="0" smtClean="0"/>
              <a:t>Readings: </a:t>
            </a:r>
            <a:r>
              <a:rPr lang="en-US" u="sng" dirty="0" err="1" smtClean="0"/>
              <a:t>Una</a:t>
            </a:r>
            <a:r>
              <a:rPr lang="en-US" u="sng" dirty="0" smtClean="0"/>
              <a:t> </a:t>
            </a:r>
            <a:r>
              <a:rPr lang="en-US" u="sng" dirty="0" err="1" smtClean="0"/>
              <a:t>familia</a:t>
            </a:r>
            <a:r>
              <a:rPr lang="en-US" u="sng" dirty="0" smtClean="0"/>
              <a:t> </a:t>
            </a:r>
            <a:r>
              <a:rPr lang="en-US" u="sng" dirty="0" err="1" smtClean="0"/>
              <a:t>ecuatoriana</a:t>
            </a:r>
            <a:r>
              <a:rPr lang="en-US" dirty="0" smtClean="0"/>
              <a:t> &amp; </a:t>
            </a:r>
            <a:r>
              <a:rPr lang="en-US" u="sng" dirty="0" err="1" smtClean="0"/>
              <a:t>Mascotas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10798</TotalTime>
  <Words>159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1_Office Theme</vt:lpstr>
      <vt:lpstr>Me llamo ________________ Clase 601 La fecha es el 28  de  febrero del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53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702 La fecha es el 10 de diciembre del 2013</dc:title>
  <dc:creator>Helen Zumaeta</dc:creator>
  <cp:lastModifiedBy>Helen Zumaeta</cp:lastModifiedBy>
  <cp:revision>62</cp:revision>
  <cp:lastPrinted>2016-03-16T17:23:01Z</cp:lastPrinted>
  <dcterms:created xsi:type="dcterms:W3CDTF">2013-12-09T19:13:15Z</dcterms:created>
  <dcterms:modified xsi:type="dcterms:W3CDTF">2018-02-28T16:58:15Z</dcterms:modified>
</cp:coreProperties>
</file>